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8288000" cy="10287000"/>
  <p:notesSz cx="6858000" cy="9144000"/>
  <p:embeddedFontLst>
    <p:embeddedFont>
      <p:font typeface="Agrandir Bold" panose="020B0604020202020204" charset="0"/>
      <p:regular r:id="rId11"/>
    </p:embeddedFont>
    <p:embeddedFont>
      <p:font typeface="Jingleberry" panose="02000A03000000000000" charset="0"/>
      <p:regular r:id="rId12"/>
    </p:embeddedFont>
    <p:embeddedFont>
      <p:font typeface="Gagalin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1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5.svg"/><Relationship Id="rId4" Type="http://schemas.openxmlformats.org/officeDocument/2006/relationships/image" Target="../media/image27.svg"/><Relationship Id="rId9" Type="http://schemas.openxmlformats.org/officeDocument/2006/relationships/image" Target="../media/image8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27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27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41.svg"/><Relationship Id="rId4" Type="http://schemas.openxmlformats.org/officeDocument/2006/relationships/image" Target="../media/image11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14073245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02992">
            <a:off x="-2537857" y="-2158565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3"/>
                </a:lnTo>
                <a:lnTo>
                  <a:pt x="0" y="6724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12752" y="7388159"/>
            <a:ext cx="3941664" cy="3662164"/>
          </a:xfrm>
          <a:custGeom>
            <a:avLst/>
            <a:gdLst/>
            <a:ahLst/>
            <a:cxnLst/>
            <a:rect l="l" t="t" r="r" b="b"/>
            <a:pathLst>
              <a:path w="3941664" h="36621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2868" y="869451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96225" y="7413027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37146">
            <a:off x="-1056800" y="8013400"/>
            <a:ext cx="4459052" cy="3210518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7"/>
                </a:lnTo>
                <a:lnTo>
                  <a:pt x="0" y="32105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66928" y="-945354"/>
            <a:ext cx="2891672" cy="2854310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70037">
            <a:off x="13742473" y="-2828218"/>
            <a:ext cx="5974748" cy="5489435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78584" y="-589074"/>
            <a:ext cx="3902526" cy="3235549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8"/>
                </a:lnTo>
                <a:lnTo>
                  <a:pt x="0" y="3235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095033">
            <a:off x="-333870" y="-754615"/>
            <a:ext cx="2725139" cy="3833315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11576" y="-1548149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46258" y="2628578"/>
            <a:ext cx="11532326" cy="104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28"/>
              </a:lnSpc>
              <a:spcBef>
                <a:spcPct val="0"/>
              </a:spcBef>
            </a:pPr>
            <a:r>
              <a:rPr lang="en-US" sz="5485" spc="10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Проект шестого школьного дня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33593" y="3835754"/>
            <a:ext cx="10820815" cy="315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08"/>
              </a:lnSpc>
            </a:pPr>
            <a:r>
              <a:rPr lang="en-US" sz="12355" spc="247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СУББОТНИЙ КАЛЕЙДОСКОП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75385" y="6838694"/>
            <a:ext cx="13737230" cy="100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8"/>
              </a:lnSpc>
              <a:spcBef>
                <a:spcPct val="0"/>
              </a:spcBef>
            </a:pPr>
            <a:r>
              <a:rPr lang="en-US" sz="5285" spc="105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Шестой день - от идеи к воплощению</a:t>
            </a:r>
          </a:p>
        </p:txBody>
      </p:sp>
      <p:sp>
        <p:nvSpPr>
          <p:cNvPr id="17" name="Freeform 17"/>
          <p:cNvSpPr/>
          <p:nvPr/>
        </p:nvSpPr>
        <p:spPr>
          <a:xfrm rot="-306000">
            <a:off x="5810569" y="8642781"/>
            <a:ext cx="1800699" cy="1951754"/>
          </a:xfrm>
          <a:custGeom>
            <a:avLst/>
            <a:gdLst/>
            <a:ahLst/>
            <a:cxnLst/>
            <a:rect l="l" t="t" r="r" b="b"/>
            <a:pathLst>
              <a:path w="1800699" h="1951754">
                <a:moveTo>
                  <a:pt x="161130" y="0"/>
                </a:moveTo>
                <a:lnTo>
                  <a:pt x="1800699" y="146328"/>
                </a:lnTo>
                <a:lnTo>
                  <a:pt x="1639569" y="1951755"/>
                </a:lnTo>
                <a:lnTo>
                  <a:pt x="0" y="1805427"/>
                </a:lnTo>
                <a:lnTo>
                  <a:pt x="16113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 r="-188" b="-22025"/>
            </a:stretch>
          </a:blipFill>
        </p:spPr>
      </p:sp>
      <p:sp>
        <p:nvSpPr>
          <p:cNvPr id="18" name="Freeform 18"/>
          <p:cNvSpPr/>
          <p:nvPr/>
        </p:nvSpPr>
        <p:spPr>
          <a:xfrm rot="4065037">
            <a:off x="11095644" y="961008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1092430" y="-2256521"/>
            <a:ext cx="4242260" cy="4513043"/>
          </a:xfrm>
          <a:custGeom>
            <a:avLst/>
            <a:gdLst/>
            <a:ahLst/>
            <a:cxnLst/>
            <a:rect l="l" t="t" r="r" b="b"/>
            <a:pathLst>
              <a:path w="4242260" h="4513043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9142">
            <a:off x="-3493626" y="6557588"/>
            <a:ext cx="8332112" cy="7655316"/>
          </a:xfrm>
          <a:custGeom>
            <a:avLst/>
            <a:gdLst/>
            <a:ahLst/>
            <a:cxnLst/>
            <a:rect l="l" t="t" r="r" b="b"/>
            <a:pathLst>
              <a:path w="8332112" h="7655316">
                <a:moveTo>
                  <a:pt x="0" y="0"/>
                </a:moveTo>
                <a:lnTo>
                  <a:pt x="8332112" y="0"/>
                </a:lnTo>
                <a:lnTo>
                  <a:pt x="8332112" y="7655316"/>
                </a:lnTo>
                <a:lnTo>
                  <a:pt x="0" y="7655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97150">
            <a:off x="-46204" y="7749411"/>
            <a:ext cx="2149809" cy="1993948"/>
          </a:xfrm>
          <a:custGeom>
            <a:avLst/>
            <a:gdLst/>
            <a:ahLst/>
            <a:cxnLst/>
            <a:rect l="l" t="t" r="r" b="b"/>
            <a:pathLst>
              <a:path w="2149809" h="1993948">
                <a:moveTo>
                  <a:pt x="0" y="0"/>
                </a:moveTo>
                <a:lnTo>
                  <a:pt x="2149808" y="0"/>
                </a:lnTo>
                <a:lnTo>
                  <a:pt x="2149808" y="1993947"/>
                </a:lnTo>
                <a:lnTo>
                  <a:pt x="0" y="1993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61674" y="-1231629"/>
            <a:ext cx="4204062" cy="4074119"/>
          </a:xfrm>
          <a:custGeom>
            <a:avLst/>
            <a:gdLst/>
            <a:ahLst/>
            <a:cxnLst/>
            <a:rect l="l" t="t" r="r" b="b"/>
            <a:pathLst>
              <a:path w="4204062" h="4074119">
                <a:moveTo>
                  <a:pt x="0" y="0"/>
                </a:moveTo>
                <a:lnTo>
                  <a:pt x="4204063" y="0"/>
                </a:lnTo>
                <a:lnTo>
                  <a:pt x="4204063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53420" y="1933543"/>
            <a:ext cx="7316261" cy="10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90"/>
              </a:lnSpc>
              <a:spcBef>
                <a:spcPct val="0"/>
              </a:spcBef>
            </a:pPr>
            <a:r>
              <a:rPr lang="en-US" sz="7658" spc="153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Цель</a:t>
            </a:r>
            <a:r>
              <a:rPr lang="en-US" sz="7658" spc="153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7658" spc="153" dirty="0" err="1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проект</a:t>
            </a:r>
            <a:r>
              <a:rPr lang="ru-RU" sz="7658" spc="153" dirty="0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А</a:t>
            </a:r>
            <a:endParaRPr lang="en-US" sz="7658" spc="15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797649" y="60414"/>
            <a:ext cx="4321338" cy="3424660"/>
          </a:xfrm>
          <a:custGeom>
            <a:avLst/>
            <a:gdLst/>
            <a:ahLst/>
            <a:cxnLst/>
            <a:rect l="l" t="t" r="r" b="b"/>
            <a:pathLst>
              <a:path w="4321338" h="3424660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6598" y="3251477"/>
            <a:ext cx="17854805" cy="368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74"/>
              </a:lnSpc>
              <a:spcBef>
                <a:spcPct val="0"/>
              </a:spcBef>
            </a:pPr>
            <a:r>
              <a:rPr lang="en-US" sz="3749" spc="74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формирование активной гражданской позиции, патриотизма и национального самосознания учащихся на основе государственной идеологии, подготовка их к самостоятельной жизни, реализации общественно значимых инициатив, овладение навыками здорового образа жизни через организацию внеурочной деятельности в шестой школьный день, эффективное сотрудничество с семьей.</a:t>
            </a:r>
          </a:p>
          <a:p>
            <a:pPr algn="just">
              <a:lnSpc>
                <a:spcPts val="4874"/>
              </a:lnSpc>
              <a:spcBef>
                <a:spcPct val="0"/>
              </a:spcBef>
            </a:pPr>
            <a:endParaRPr lang="en-US" sz="3749" spc="74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727376" y="7927394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39871" y="7442452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6" y="0"/>
                </a:lnTo>
                <a:lnTo>
                  <a:pt x="45155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944496" y="-2481658"/>
            <a:ext cx="5034756" cy="5356123"/>
          </a:xfrm>
          <a:custGeom>
            <a:avLst/>
            <a:gdLst/>
            <a:ahLst/>
            <a:cxnLst/>
            <a:rect l="l" t="t" r="r" b="b"/>
            <a:pathLst>
              <a:path w="5034756" h="5356123">
                <a:moveTo>
                  <a:pt x="0" y="0"/>
                </a:moveTo>
                <a:lnTo>
                  <a:pt x="5034756" y="0"/>
                </a:lnTo>
                <a:lnTo>
                  <a:pt x="5034756" y="5356123"/>
                </a:lnTo>
                <a:lnTo>
                  <a:pt x="0" y="53561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9142">
            <a:off x="-4283303" y="6192168"/>
            <a:ext cx="8391895" cy="7710243"/>
          </a:xfrm>
          <a:custGeom>
            <a:avLst/>
            <a:gdLst/>
            <a:ahLst/>
            <a:cxnLst/>
            <a:rect l="l" t="t" r="r" b="b"/>
            <a:pathLst>
              <a:path w="8391895" h="7710243">
                <a:moveTo>
                  <a:pt x="0" y="0"/>
                </a:moveTo>
                <a:lnTo>
                  <a:pt x="8391895" y="0"/>
                </a:lnTo>
                <a:lnTo>
                  <a:pt x="8391895" y="7710243"/>
                </a:lnTo>
                <a:lnTo>
                  <a:pt x="0" y="7710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35044" y="-1231629"/>
            <a:ext cx="5630692" cy="5456653"/>
          </a:xfrm>
          <a:custGeom>
            <a:avLst/>
            <a:gdLst/>
            <a:ahLst/>
            <a:cxnLst/>
            <a:rect l="l" t="t" r="r" b="b"/>
            <a:pathLst>
              <a:path w="5630692" h="5456653">
                <a:moveTo>
                  <a:pt x="0" y="0"/>
                </a:moveTo>
                <a:lnTo>
                  <a:pt x="5630693" y="0"/>
                </a:lnTo>
                <a:lnTo>
                  <a:pt x="5630693" y="5456653"/>
                </a:lnTo>
                <a:lnTo>
                  <a:pt x="0" y="5456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63990" y="1019175"/>
            <a:ext cx="5555518" cy="79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1"/>
              </a:lnSpc>
              <a:spcBef>
                <a:spcPct val="0"/>
              </a:spcBef>
            </a:pPr>
            <a:r>
              <a:rPr lang="en-US" sz="5168" spc="10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Задачи проекта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3483241"/>
            <a:ext cx="765441" cy="741782"/>
            <a:chOff x="0" y="0"/>
            <a:chExt cx="1020588" cy="9890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5966719"/>
            <a:ext cx="765441" cy="741782"/>
            <a:chOff x="0" y="0"/>
            <a:chExt cx="1020588" cy="9890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8253189"/>
            <a:ext cx="765441" cy="741782"/>
            <a:chOff x="0" y="0"/>
            <a:chExt cx="1020588" cy="989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498090"/>
            <a:ext cx="16723218" cy="212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формировать у учащихся гражданственность, патриотизм, духовно-нравственные ценности, экологическую культуру, устойчивую мотивацию к здоровьесбережению через совершенствование системы воспитательной и идеологической работы, организацию внеурочной занятости, участие в работе молодежных объединений;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505443"/>
            <a:ext cx="16723218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формировать активную гражданскую позицию учащихся и готовность к реализации общественно значимых инициатив посредствам применения технологии коллективно-творческой деятельности;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711269"/>
            <a:ext cx="16723218" cy="156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4"/>
              </a:lnSpc>
            </a:pPr>
            <a:r>
              <a:rPr lang="en-US" sz="3133" spc="62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организовать эффективное сотрудничество педагогического коллектива и семьи в вопросах воспитания и обучения учащихся через укрепление национальных традиций, занятость учащихся в шестой день учебной недели, работу детских и молодёжных общественных объединений.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32869" y="2755186"/>
            <a:ext cx="4793454" cy="6503114"/>
            <a:chOff x="0" y="0"/>
            <a:chExt cx="6391272" cy="8670818"/>
          </a:xfrm>
        </p:grpSpPr>
        <p:grpSp>
          <p:nvGrpSpPr>
            <p:cNvPr id="4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-2965721" y="4089393"/>
            <a:ext cx="8022190" cy="9004499"/>
          </a:xfrm>
          <a:custGeom>
            <a:avLst/>
            <a:gdLst/>
            <a:ahLst/>
            <a:cxnLst/>
            <a:rect l="l" t="t" r="r" b="b"/>
            <a:pathLst>
              <a:path w="8022190" h="9004499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08578">
            <a:off x="-855140" y="6995547"/>
            <a:ext cx="3471112" cy="4126136"/>
          </a:xfrm>
          <a:custGeom>
            <a:avLst/>
            <a:gdLst/>
            <a:ahLst/>
            <a:cxnLst/>
            <a:rect l="l" t="t" r="r" b="b"/>
            <a:pathLst>
              <a:path w="3471112" h="4126136">
                <a:moveTo>
                  <a:pt x="0" y="0"/>
                </a:moveTo>
                <a:lnTo>
                  <a:pt x="3471111" y="0"/>
                </a:lnTo>
                <a:lnTo>
                  <a:pt x="3471111" y="4126135"/>
                </a:lnTo>
                <a:lnTo>
                  <a:pt x="0" y="41261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36813" y="2755186"/>
            <a:ext cx="4793454" cy="6503114"/>
            <a:chOff x="0" y="0"/>
            <a:chExt cx="6391272" cy="8670818"/>
          </a:xfrm>
        </p:grpSpPr>
        <p:grpSp>
          <p:nvGrpSpPr>
            <p:cNvPr id="13" name="Group 13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 rot="-10604382">
            <a:off x="13406245" y="-2401045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964863">
            <a:off x="14680504" y="-713297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126398" y="2755186"/>
            <a:ext cx="4793454" cy="6503114"/>
            <a:chOff x="0" y="0"/>
            <a:chExt cx="6391272" cy="8670818"/>
          </a:xfrm>
        </p:grpSpPr>
        <p:grpSp>
          <p:nvGrpSpPr>
            <p:cNvPr id="22" name="Group 22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6924013" y="4356193"/>
            <a:ext cx="4382142" cy="423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6"/>
              </a:lnSpc>
            </a:pPr>
            <a:r>
              <a:rPr lang="en-US" sz="2026" spc="10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программа не может рассматриваться как статичное явление — она находится в постоянном развитии соответственно социокультурного развития общества, социума, образовательной среды, развития коллектива её участников и личности каждого субъекта воспитательного процесса, и в механизмы реализации программы закладываются механизмы её развития.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49245" y="1019175"/>
            <a:ext cx="1018951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Принципы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07593" y="4346668"/>
            <a:ext cx="4051894" cy="430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0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программа создаётся, развивается и реализуется всеми её участниками, согласующими свои ценностные ориентации цели взаимодействия, приоритетные направления деятельности, пространства самореализации каждого, способы достижения целей.</a:t>
            </a:r>
          </a:p>
          <a:p>
            <a:pPr algn="l">
              <a:lnSpc>
                <a:spcPts val="3079"/>
              </a:lnSpc>
            </a:pPr>
            <a:endParaRPr lang="en-US" sz="2199" spc="109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3735" y="2861566"/>
            <a:ext cx="3339609" cy="10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7" spc="15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 соперничества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97848" y="4248450"/>
            <a:ext cx="4487142" cy="471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0"/>
              </a:lnSpc>
            </a:pPr>
            <a:r>
              <a:rPr lang="en-US" sz="2078" spc="103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выражающийся в направлении программирования на развитие у субъектов воспитательного процесса способности проектировать собственную деятельность, формировании у них потребности в саморазвитии, опыта самореализации, готовности к выработке собственной модели мира, собственных программ деятельности, к самостоятельному принятию решений в ситуациях выбора в пользу общечеловеческих ценностей.</a:t>
            </a:r>
          </a:p>
        </p:txBody>
      </p:sp>
      <p:sp>
        <p:nvSpPr>
          <p:cNvPr id="33" name="Freeform 33"/>
          <p:cNvSpPr/>
          <p:nvPr/>
        </p:nvSpPr>
        <p:spPr>
          <a:xfrm rot="3191312">
            <a:off x="-741422" y="-455287"/>
            <a:ext cx="3333687" cy="3211274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7529216" y="3009668"/>
            <a:ext cx="3339609" cy="10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7" spc="15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 динамики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697818" y="3009668"/>
            <a:ext cx="3650614" cy="10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7" spc="15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 самоопределения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68751" y="2537333"/>
            <a:ext cx="4793454" cy="6503114"/>
            <a:chOff x="0" y="0"/>
            <a:chExt cx="6391272" cy="8670818"/>
          </a:xfrm>
        </p:grpSpPr>
        <p:grpSp>
          <p:nvGrpSpPr>
            <p:cNvPr id="4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-2965721" y="4089393"/>
            <a:ext cx="8022190" cy="9004499"/>
          </a:xfrm>
          <a:custGeom>
            <a:avLst/>
            <a:gdLst/>
            <a:ahLst/>
            <a:cxnLst/>
            <a:rect l="l" t="t" r="r" b="b"/>
            <a:pathLst>
              <a:path w="8022190" h="9004499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08578">
            <a:off x="-1267102" y="6977379"/>
            <a:ext cx="3471112" cy="4126136"/>
          </a:xfrm>
          <a:custGeom>
            <a:avLst/>
            <a:gdLst/>
            <a:ahLst/>
            <a:cxnLst/>
            <a:rect l="l" t="t" r="r" b="b"/>
            <a:pathLst>
              <a:path w="3471112" h="4126136">
                <a:moveTo>
                  <a:pt x="0" y="0"/>
                </a:moveTo>
                <a:lnTo>
                  <a:pt x="3471111" y="0"/>
                </a:lnTo>
                <a:lnTo>
                  <a:pt x="3471111" y="4126135"/>
                </a:lnTo>
                <a:lnTo>
                  <a:pt x="0" y="41261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604382">
            <a:off x="13406245" y="-2401045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64863">
            <a:off x="14680504" y="-713297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662280" y="2537333"/>
            <a:ext cx="4793454" cy="6503114"/>
            <a:chOff x="0" y="0"/>
            <a:chExt cx="6391272" cy="8670818"/>
          </a:xfrm>
        </p:grpSpPr>
        <p:grpSp>
          <p:nvGrpSpPr>
            <p:cNvPr id="15" name="Group 15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1261742" cy="17984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4459895" y="4138339"/>
            <a:ext cx="4382142" cy="483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r>
              <a:rPr lang="en-US" sz="2126" spc="106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выражающийся в ориентации на формирование её участников позитивного опыта взаимодействия с окружающим миром, самореализации в социально значимой творческой деятельности, в том, что создание условий для самореализации личности сочетается с социальной направленностью созидательной деятельности содружества детей и взрослых.</a:t>
            </a:r>
          </a:p>
          <a:p>
            <a:pPr algn="l">
              <a:lnSpc>
                <a:spcPts val="2976"/>
              </a:lnSpc>
            </a:pPr>
            <a:endParaRPr lang="en-US" sz="2126" spc="106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049245" y="1019175"/>
            <a:ext cx="1018951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48005" y="4013193"/>
            <a:ext cx="4622004" cy="42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1"/>
              </a:lnSpc>
            </a:pPr>
            <a:r>
              <a:rPr lang="en-US" sz="2629" spc="13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выражающийся в ориентации на идеал гармонично развитой личности как личности, наделённой способностью и потребностью к саморазвитию в процессе постоянного поиска духовных идеалов и их воплощения в практику.</a:t>
            </a:r>
          </a:p>
          <a:p>
            <a:pPr algn="l">
              <a:lnSpc>
                <a:spcPts val="3681"/>
              </a:lnSpc>
            </a:pPr>
            <a:endParaRPr lang="en-US" sz="2629" spc="131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24" name="Freeform 24"/>
          <p:cNvSpPr/>
          <p:nvPr/>
        </p:nvSpPr>
        <p:spPr>
          <a:xfrm rot="3191312">
            <a:off x="10587496" y="-1345599"/>
            <a:ext cx="2539093" cy="2460612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459895" y="2810864"/>
            <a:ext cx="4382142" cy="87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5"/>
              </a:lnSpc>
            </a:pPr>
            <a:r>
              <a:rPr lang="en-US" sz="2568" spc="12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 созидательной творческой деятельности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33700" y="2791814"/>
            <a:ext cx="3650614" cy="10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7" spc="15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Принцип гуманизма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4029577">
            <a:off x="12624261" y="3358343"/>
            <a:ext cx="9574879" cy="9048904"/>
          </a:xfrm>
          <a:custGeom>
            <a:avLst/>
            <a:gdLst/>
            <a:ahLst/>
            <a:cxnLst/>
            <a:rect l="l" t="t" r="r" b="b"/>
            <a:pathLst>
              <a:path w="11022365" h="10127047">
                <a:moveTo>
                  <a:pt x="0" y="0"/>
                </a:moveTo>
                <a:lnTo>
                  <a:pt x="11022366" y="0"/>
                </a:lnTo>
                <a:lnTo>
                  <a:pt x="11022366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853104">
            <a:off x="-963412" y="-4129713"/>
            <a:ext cx="8022190" cy="9004499"/>
          </a:xfrm>
          <a:custGeom>
            <a:avLst/>
            <a:gdLst/>
            <a:ahLst/>
            <a:cxnLst/>
            <a:rect l="l" t="t" r="r" b="b"/>
            <a:pathLst>
              <a:path w="8022190" h="9004499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59082"/>
              </p:ext>
            </p:extLst>
          </p:nvPr>
        </p:nvGraphicFramePr>
        <p:xfrm>
          <a:off x="838200" y="1714504"/>
          <a:ext cx="16573500" cy="8229594"/>
        </p:xfrm>
        <a:graphic>
          <a:graphicData uri="http://schemas.openxmlformats.org/drawingml/2006/table">
            <a:tbl>
              <a:tblPr/>
              <a:tblGrid>
                <a:gridCol w="219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08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Дата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КТД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 err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Классы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27.09.2025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Учителям Беларуси посвящается... (меловые композиции на асфальте)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 - IV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25.10.2025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Поющий октябрятский флеш-моб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29.11.2025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Инсценированная сказка по теме здорового образа жизни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27.12.2025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Акция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 “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Дети-детям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”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24.01.2026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Конкурс снежных фигур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 - XI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28.02.2026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Литературно-музыкальная композиция “Я-гражданин своей страны”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28.03.2026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Правовой квест “Я - гражданин Республики Беларусь”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VIII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25.04.2026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Экологическая акция “Земля - наш общий дом”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3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30.05.2026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Челлендж социальной рекламы “Современная семья”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IX - XI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03305" y="495300"/>
            <a:ext cx="1768139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 spc="132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Календарно-тематическое</a:t>
            </a:r>
            <a:r>
              <a:rPr lang="en-US" sz="6600" spc="132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6600" spc="132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планирование</a:t>
            </a:r>
            <a:endParaRPr lang="en-US" sz="6600" spc="132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4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944496" y="-2481658"/>
            <a:ext cx="5034756" cy="5356123"/>
          </a:xfrm>
          <a:custGeom>
            <a:avLst/>
            <a:gdLst/>
            <a:ahLst/>
            <a:cxnLst/>
            <a:rect l="l" t="t" r="r" b="b"/>
            <a:pathLst>
              <a:path w="5034756" h="5356123">
                <a:moveTo>
                  <a:pt x="0" y="0"/>
                </a:moveTo>
                <a:lnTo>
                  <a:pt x="5034756" y="0"/>
                </a:lnTo>
                <a:lnTo>
                  <a:pt x="5034756" y="5356123"/>
                </a:lnTo>
                <a:lnTo>
                  <a:pt x="0" y="53561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9142">
            <a:off x="-4283303" y="6192168"/>
            <a:ext cx="8391895" cy="7710243"/>
          </a:xfrm>
          <a:custGeom>
            <a:avLst/>
            <a:gdLst/>
            <a:ahLst/>
            <a:cxnLst/>
            <a:rect l="l" t="t" r="r" b="b"/>
            <a:pathLst>
              <a:path w="8391895" h="7710243">
                <a:moveTo>
                  <a:pt x="0" y="0"/>
                </a:moveTo>
                <a:lnTo>
                  <a:pt x="8391895" y="0"/>
                </a:lnTo>
                <a:lnTo>
                  <a:pt x="8391895" y="7710243"/>
                </a:lnTo>
                <a:lnTo>
                  <a:pt x="0" y="7710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35044" y="-1231629"/>
            <a:ext cx="5630692" cy="5456653"/>
          </a:xfrm>
          <a:custGeom>
            <a:avLst/>
            <a:gdLst/>
            <a:ahLst/>
            <a:cxnLst/>
            <a:rect l="l" t="t" r="r" b="b"/>
            <a:pathLst>
              <a:path w="5630692" h="5456653">
                <a:moveTo>
                  <a:pt x="0" y="0"/>
                </a:moveTo>
                <a:lnTo>
                  <a:pt x="5630693" y="0"/>
                </a:lnTo>
                <a:lnTo>
                  <a:pt x="5630693" y="5456653"/>
                </a:lnTo>
                <a:lnTo>
                  <a:pt x="0" y="5456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30091" y="1035615"/>
            <a:ext cx="883830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201"/>
              </a:lnSpc>
              <a:spcBef>
                <a:spcPct val="0"/>
              </a:spcBef>
            </a:pPr>
            <a:r>
              <a:rPr lang="ru-RU" sz="5168" spc="103" dirty="0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Ожидаемые результаты</a:t>
            </a:r>
            <a:endParaRPr lang="en-US" sz="5168" spc="10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26502" y="3790239"/>
            <a:ext cx="765441" cy="743661"/>
            <a:chOff x="0" y="-2505"/>
            <a:chExt cx="1020588" cy="991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 dirty="0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6850" y="5773318"/>
            <a:ext cx="765441" cy="741782"/>
            <a:chOff x="0" y="0"/>
            <a:chExt cx="1020588" cy="9890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6849" y="8115300"/>
            <a:ext cx="765441" cy="741782"/>
            <a:chOff x="0" y="0"/>
            <a:chExt cx="1020588" cy="989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 dirty="0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33600" y="3685282"/>
            <a:ext cx="1501760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</a:pPr>
            <a:r>
              <a:rPr lang="ru-RU" sz="4000" spc="63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с</a:t>
            </a:r>
            <a:r>
              <a:rPr lang="ru-RU" sz="4000" spc="63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формированная активная гражданская позиция учащихся и готовность к реализации общественно значимых инициатив</a:t>
            </a:r>
            <a:endParaRPr lang="en-US" sz="4000" spc="63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33600" y="5807138"/>
            <a:ext cx="16723218" cy="54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</a:pPr>
            <a:r>
              <a:rPr lang="ru-RU" sz="4000" spc="63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р</a:t>
            </a:r>
            <a:r>
              <a:rPr lang="ru-RU" sz="4000" spc="63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азвитие коммуникативных способностей и умения работать в команде</a:t>
            </a:r>
            <a:endParaRPr lang="en-US" sz="4000" spc="63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65555" y="7784630"/>
            <a:ext cx="14985647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74"/>
              </a:lnSpc>
            </a:pPr>
            <a:r>
              <a:rPr lang="ru-RU" sz="4000" spc="62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у</a:t>
            </a:r>
            <a:r>
              <a:rPr lang="ru-RU" sz="4000" spc="62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крепление и эффективное сотрудничество всех участников образовательного процесса</a:t>
            </a:r>
            <a:endParaRPr lang="en-US" sz="4000" spc="62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9" name="Freeform 13"/>
          <p:cNvSpPr/>
          <p:nvPr/>
        </p:nvSpPr>
        <p:spPr>
          <a:xfrm rot="20635137">
            <a:off x="14680504" y="-713297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76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863002">
            <a:off x="12332139" y="-2695826"/>
            <a:ext cx="8511101" cy="7819766"/>
          </a:xfrm>
          <a:custGeom>
            <a:avLst/>
            <a:gdLst/>
            <a:ahLst/>
            <a:cxnLst/>
            <a:rect l="l" t="t" r="r" b="b"/>
            <a:pathLst>
              <a:path w="8511101" h="7819766">
                <a:moveTo>
                  <a:pt x="0" y="0"/>
                </a:moveTo>
                <a:lnTo>
                  <a:pt x="8511101" y="0"/>
                </a:lnTo>
                <a:lnTo>
                  <a:pt x="8511101" y="7819766"/>
                </a:lnTo>
                <a:lnTo>
                  <a:pt x="0" y="7819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8250" y="-552438"/>
            <a:ext cx="4553450" cy="4019538"/>
          </a:xfrm>
          <a:custGeom>
            <a:avLst/>
            <a:gdLst/>
            <a:ahLst/>
            <a:cxnLst/>
            <a:rect l="l" t="t" r="r" b="b"/>
            <a:pathLst>
              <a:path w="3891174" h="3770901">
                <a:moveTo>
                  <a:pt x="0" y="0"/>
                </a:moveTo>
                <a:lnTo>
                  <a:pt x="3891174" y="0"/>
                </a:lnTo>
                <a:lnTo>
                  <a:pt x="3891174" y="3770901"/>
                </a:lnTo>
                <a:lnTo>
                  <a:pt x="0" y="37709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05078" y="6194236"/>
            <a:ext cx="5052305" cy="5374792"/>
          </a:xfrm>
          <a:custGeom>
            <a:avLst/>
            <a:gdLst/>
            <a:ahLst/>
            <a:cxnLst/>
            <a:rect l="l" t="t" r="r" b="b"/>
            <a:pathLst>
              <a:path w="5052305" h="5374792">
                <a:moveTo>
                  <a:pt x="0" y="0"/>
                </a:moveTo>
                <a:lnTo>
                  <a:pt x="5052305" y="0"/>
                </a:lnTo>
                <a:lnTo>
                  <a:pt x="5052305" y="5374792"/>
                </a:lnTo>
                <a:lnTo>
                  <a:pt x="0" y="5374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30417" y="2991511"/>
            <a:ext cx="15627165" cy="6109948"/>
            <a:chOff x="0" y="0"/>
            <a:chExt cx="20836220" cy="814659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836220" cy="8146597"/>
              <a:chOff x="0" y="0"/>
              <a:chExt cx="4115797" cy="1609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115797" cy="160920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60920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609204"/>
                    </a:lnTo>
                    <a:lnTo>
                      <a:pt x="0" y="160920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4115797" cy="1694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20836220" cy="8146597"/>
              <a:chOff x="0" y="0"/>
              <a:chExt cx="4115797" cy="1609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115797" cy="160920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60920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609204"/>
                    </a:lnTo>
                    <a:lnTo>
                      <a:pt x="0" y="160920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4115797" cy="1694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556112" y="4147748"/>
            <a:ext cx="15175119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3120" spc="156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3120" spc="156" dirty="0" err="1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Проект</a:t>
            </a:r>
            <a:r>
              <a:rPr lang="en-US" sz="3120" spc="156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ru-RU" sz="3120" spc="156" dirty="0" smtClean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«</a:t>
            </a:r>
            <a:r>
              <a:rPr lang="ru-RU" sz="3120" spc="156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Субботний калейдоскоп» — это не просто план мероприятий на субботу. Это наша общая инвестиция в будущее детей, в формирование их как гармоничных, компетентных и социально ответственных граждан нашей страны.</a:t>
            </a:r>
          </a:p>
          <a:p>
            <a:pPr>
              <a:lnSpc>
                <a:spcPts val="4368"/>
              </a:lnSpc>
            </a:pPr>
            <a:r>
              <a:rPr lang="ru-RU" sz="3120" spc="156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Мы уверены, что такой системный подход к организации шестого школьного дня способствует воспитанию по-настоящему активных, ответственных и патриотично настроенных граждан</a:t>
            </a:r>
          </a:p>
          <a:p>
            <a:pPr algn="l">
              <a:lnSpc>
                <a:spcPts val="4368"/>
              </a:lnSpc>
            </a:pPr>
            <a:endParaRPr lang="en-US" sz="3120" spc="156" dirty="0" smtClean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  <a:p>
            <a:pPr algn="l">
              <a:lnSpc>
                <a:spcPts val="4368"/>
              </a:lnSpc>
            </a:pPr>
            <a:endParaRPr lang="en-US" sz="3120" spc="156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4" name="Freeform 14"/>
          <p:cNvSpPr/>
          <p:nvPr/>
        </p:nvSpPr>
        <p:spPr>
          <a:xfrm rot="1756330">
            <a:off x="15044333" y="-1580730"/>
            <a:ext cx="3826499" cy="3884771"/>
          </a:xfrm>
          <a:custGeom>
            <a:avLst/>
            <a:gdLst/>
            <a:ahLst/>
            <a:cxnLst/>
            <a:rect l="l" t="t" r="r" b="b"/>
            <a:pathLst>
              <a:path w="3826499" h="3884771">
                <a:moveTo>
                  <a:pt x="0" y="0"/>
                </a:moveTo>
                <a:lnTo>
                  <a:pt x="3826499" y="0"/>
                </a:lnTo>
                <a:lnTo>
                  <a:pt x="3826499" y="3884770"/>
                </a:lnTo>
                <a:lnTo>
                  <a:pt x="0" y="3884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30417" y="1204532"/>
            <a:ext cx="1488920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14073245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02992">
            <a:off x="-2537857" y="-2158565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3"/>
                </a:lnTo>
                <a:lnTo>
                  <a:pt x="0" y="6724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12752" y="7388159"/>
            <a:ext cx="3941664" cy="3662164"/>
          </a:xfrm>
          <a:custGeom>
            <a:avLst/>
            <a:gdLst/>
            <a:ahLst/>
            <a:cxnLst/>
            <a:rect l="l" t="t" r="r" b="b"/>
            <a:pathLst>
              <a:path w="3941664" h="36621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2868" y="869451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96225" y="7413027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37146">
            <a:off x="-1056800" y="8013400"/>
            <a:ext cx="4459052" cy="3210518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7"/>
                </a:lnTo>
                <a:lnTo>
                  <a:pt x="0" y="32105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66928" y="-945354"/>
            <a:ext cx="2891672" cy="2854310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70037">
            <a:off x="13742473" y="-2828218"/>
            <a:ext cx="5974748" cy="5489435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78584" y="-589074"/>
            <a:ext cx="3902526" cy="3235549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8"/>
                </a:lnTo>
                <a:lnTo>
                  <a:pt x="0" y="3235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095033">
            <a:off x="-333870" y="-754615"/>
            <a:ext cx="2725139" cy="3833315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11576" y="-1548149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38200" y="4734793"/>
            <a:ext cx="16535400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108"/>
              </a:lnSpc>
            </a:pPr>
            <a:r>
              <a:rPr lang="en-US" sz="12355" spc="247" dirty="0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С</a:t>
            </a:r>
            <a:r>
              <a:rPr lang="ru-RU" sz="12355" spc="247" dirty="0" err="1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пасибо</a:t>
            </a:r>
            <a:r>
              <a:rPr lang="ru-RU" sz="12355" spc="247" dirty="0" smtClean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за внимание</a:t>
            </a:r>
            <a:endParaRPr lang="en-US" sz="12355" spc="24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7" name="Freeform 17"/>
          <p:cNvSpPr/>
          <p:nvPr/>
        </p:nvSpPr>
        <p:spPr>
          <a:xfrm rot="-306000">
            <a:off x="5810569" y="8642781"/>
            <a:ext cx="1800699" cy="1951754"/>
          </a:xfrm>
          <a:custGeom>
            <a:avLst/>
            <a:gdLst/>
            <a:ahLst/>
            <a:cxnLst/>
            <a:rect l="l" t="t" r="r" b="b"/>
            <a:pathLst>
              <a:path w="1800699" h="1951754">
                <a:moveTo>
                  <a:pt x="161130" y="0"/>
                </a:moveTo>
                <a:lnTo>
                  <a:pt x="1800699" y="146328"/>
                </a:lnTo>
                <a:lnTo>
                  <a:pt x="1639569" y="1951755"/>
                </a:lnTo>
                <a:lnTo>
                  <a:pt x="0" y="1805427"/>
                </a:lnTo>
                <a:lnTo>
                  <a:pt x="16113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 r="-188" b="-22025"/>
            </a:stretch>
          </a:blipFill>
        </p:spPr>
      </p:sp>
      <p:sp>
        <p:nvSpPr>
          <p:cNvPr id="18" name="Freeform 18"/>
          <p:cNvSpPr/>
          <p:nvPr/>
        </p:nvSpPr>
        <p:spPr>
          <a:xfrm rot="4065037">
            <a:off x="11095644" y="961008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618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552</Words>
  <Application>Microsoft Office PowerPoint</Application>
  <PresentationFormat>Произвольный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Agrandir Bold</vt:lpstr>
      <vt:lpstr>Jingleberry</vt:lpstr>
      <vt:lpstr>Gagalin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шестого школьного дня</dc:title>
  <cp:lastModifiedBy>Юля</cp:lastModifiedBy>
  <cp:revision>8</cp:revision>
  <dcterms:created xsi:type="dcterms:W3CDTF">2006-08-16T00:00:00Z</dcterms:created>
  <dcterms:modified xsi:type="dcterms:W3CDTF">2025-11-06T03:14:11Z</dcterms:modified>
  <dc:identifier>DAG3n2WUolg</dc:identifier>
</cp:coreProperties>
</file>